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89"/>
    <p:restoredTop sz="94709"/>
  </p:normalViewPr>
  <p:slideViewPr>
    <p:cSldViewPr snapToGrid="0">
      <p:cViewPr>
        <p:scale>
          <a:sx n="150" d="100"/>
          <a:sy n="150"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[Book1]Sheet1!PivotTable3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Temperature Range across</a:t>
            </a:r>
          </a:p>
          <a:p>
            <a:pPr>
              <a:defRPr/>
            </a:pPr>
            <a:r>
              <a:rPr lang="en-US" baseline="0"/>
              <a:t> Cheltenham Festivals portfolio 2021-2023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Sheet1!$C$19</c:f>
              <c:strCache>
                <c:ptCount val="1"/>
                <c:pt idx="0">
                  <c:v>Total</c:v>
                </c:pt>
              </c:strCache>
            </c:strRef>
          </c:tx>
          <c:spPr>
            <a:ln w="28575" cap="rnd">
              <a:solidFill>
                <a:schemeClr val="accent1"/>
              </a:solidFill>
              <a:round/>
            </a:ln>
            <a:effectLst/>
          </c:spPr>
          <c:marker>
            <c:symbol val="none"/>
          </c:marker>
          <c:cat>
            <c:strRef>
              <c:f>Sheet1!$B$20:$B$22</c:f>
              <c:strCache>
                <c:ptCount val="3"/>
                <c:pt idx="0">
                  <c:v>Sum of 2021</c:v>
                </c:pt>
                <c:pt idx="1">
                  <c:v>Sum of 2022</c:v>
                </c:pt>
                <c:pt idx="2">
                  <c:v>Sum of 2023</c:v>
                </c:pt>
              </c:strCache>
            </c:strRef>
          </c:cat>
          <c:val>
            <c:numRef>
              <c:f>Sheet1!$C$20:$C$22</c:f>
              <c:numCache>
                <c:formatCode>General</c:formatCode>
                <c:ptCount val="3"/>
                <c:pt idx="0">
                  <c:v>9.5</c:v>
                </c:pt>
                <c:pt idx="1">
                  <c:v>11.25</c:v>
                </c:pt>
                <c:pt idx="2">
                  <c:v>15.75</c:v>
                </c:pt>
              </c:numCache>
            </c:numRef>
          </c:val>
          <c:smooth val="0"/>
          <c:extLst>
            <c:ext xmlns:c16="http://schemas.microsoft.com/office/drawing/2014/chart" uri="{C3380CC4-5D6E-409C-BE32-E72D297353CC}">
              <c16:uniqueId val="{00000000-5B56-6347-8933-69398A471997}"/>
            </c:ext>
          </c:extLst>
        </c:ser>
        <c:dLbls>
          <c:showLegendKey val="0"/>
          <c:showVal val="0"/>
          <c:showCatName val="0"/>
          <c:showSerName val="0"/>
          <c:showPercent val="0"/>
          <c:showBubbleSize val="0"/>
        </c:dLbls>
        <c:smooth val="0"/>
        <c:axId val="411339519"/>
        <c:axId val="411655775"/>
      </c:lineChart>
      <c:catAx>
        <c:axId val="41133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655775"/>
        <c:crosses val="autoZero"/>
        <c:auto val="1"/>
        <c:lblAlgn val="ctr"/>
        <c:lblOffset val="100"/>
        <c:noMultiLvlLbl val="0"/>
      </c:catAx>
      <c:valAx>
        <c:axId val="411655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339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D2B8-0DEF-964B-AABF-EA93FF121EF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5D5A6FD-CB9B-7C07-519E-D3AF00E7B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8EFE16-0152-2CA1-2A0B-E4B4809C2CDA}"/>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5" name="Footer Placeholder 4">
            <a:extLst>
              <a:ext uri="{FF2B5EF4-FFF2-40B4-BE49-F238E27FC236}">
                <a16:creationId xmlns:a16="http://schemas.microsoft.com/office/drawing/2014/main" id="{74FDC051-A85C-D8AB-F8DC-AED9E0A51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163C4-C921-A64B-18A7-A1648F4C6FF1}"/>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21967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B5AB-2450-FCCE-5C10-BE8CD75D493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60C186-5DD2-6060-3EEF-AEF7CB49AE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22A98-C742-C215-A008-D3F2A76E816E}"/>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5" name="Footer Placeholder 4">
            <a:extLst>
              <a:ext uri="{FF2B5EF4-FFF2-40B4-BE49-F238E27FC236}">
                <a16:creationId xmlns:a16="http://schemas.microsoft.com/office/drawing/2014/main" id="{D1D31334-111E-6AB0-31DF-E982CBB5D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2E4E1-794B-CEE8-C063-7ED8C16D7D05}"/>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345314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EED1C-9DC7-ECEA-3E50-99E236BCEF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8DE4D5-C8E8-1637-8EFB-AEE1AD68CA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53B588-DF44-5D27-B3FE-A55A1E6F66D8}"/>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5" name="Footer Placeholder 4">
            <a:extLst>
              <a:ext uri="{FF2B5EF4-FFF2-40B4-BE49-F238E27FC236}">
                <a16:creationId xmlns:a16="http://schemas.microsoft.com/office/drawing/2014/main" id="{8FFB6AB6-ECF2-2141-F890-4498B448E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4C28E-DD85-0DB6-1D61-0AD803FED021}"/>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282939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7B45-AF91-D128-9C4A-A0539AABA3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C33C65-6286-99E7-F94A-B5574C87AC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C25167-8A12-4674-7050-B41318431634}"/>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5" name="Footer Placeholder 4">
            <a:extLst>
              <a:ext uri="{FF2B5EF4-FFF2-40B4-BE49-F238E27FC236}">
                <a16:creationId xmlns:a16="http://schemas.microsoft.com/office/drawing/2014/main" id="{570D4E46-67F7-9C98-1973-24E926A2D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EB0E0-D8A1-A723-A494-5AF6D6C7F9CF}"/>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148158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FABF-6178-6423-38DC-10BFE5E06D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93E85D-DFDA-4E80-22CA-172F1826A0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01EC67-CA4E-92E7-9828-EDF93483DBB5}"/>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5" name="Footer Placeholder 4">
            <a:extLst>
              <a:ext uri="{FF2B5EF4-FFF2-40B4-BE49-F238E27FC236}">
                <a16:creationId xmlns:a16="http://schemas.microsoft.com/office/drawing/2014/main" id="{D96A2D93-8B92-EB31-CC3C-BD290F5FB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A4CD7-8BFE-90E0-2519-A724DBBC9793}"/>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530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E39B-7F9D-E4AC-C7E9-4D1439115A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E6C944-7861-869D-7012-D4871D04BD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BB88EB-F79D-AA50-AA0C-4731E054C8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742A04-2312-A277-A876-211D26C4B472}"/>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6" name="Footer Placeholder 5">
            <a:extLst>
              <a:ext uri="{FF2B5EF4-FFF2-40B4-BE49-F238E27FC236}">
                <a16:creationId xmlns:a16="http://schemas.microsoft.com/office/drawing/2014/main" id="{4A4A2071-02BD-460A-1A43-0789B5AB9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EFF3B-058E-90EB-272B-D81987D667FB}"/>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319596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745B-DFA4-6772-7FEF-71E73BFF73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D8CE16-9BFC-D803-F5B3-FDEE8F709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7CC090-5F26-6F44-D1AE-4C177CDF36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CCA75F0-D5AF-5098-E8EB-7DCC9B86E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7777B-5836-4882-77F4-A4B79509C0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833C17-F6CF-D877-950E-EB6A2839355F}"/>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8" name="Footer Placeholder 7">
            <a:extLst>
              <a:ext uri="{FF2B5EF4-FFF2-40B4-BE49-F238E27FC236}">
                <a16:creationId xmlns:a16="http://schemas.microsoft.com/office/drawing/2014/main" id="{023CE363-2B14-63C6-C2A2-8BA5DD84F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3363F3-9FA9-807B-644B-4591A3CB3AA0}"/>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249004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FAD5-E5E5-7182-18E0-2DAA2AD2F8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DBF226-4B54-0704-3F22-DF636E1C5250}"/>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4" name="Footer Placeholder 3">
            <a:extLst>
              <a:ext uri="{FF2B5EF4-FFF2-40B4-BE49-F238E27FC236}">
                <a16:creationId xmlns:a16="http://schemas.microsoft.com/office/drawing/2014/main" id="{22470CC3-35C0-342C-D156-D7CA3DB44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55EF2-57C1-7E92-2350-7C7795C0A4A3}"/>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130901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27A80-D3D6-99B0-CDD2-198357002E55}"/>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3" name="Footer Placeholder 2">
            <a:extLst>
              <a:ext uri="{FF2B5EF4-FFF2-40B4-BE49-F238E27FC236}">
                <a16:creationId xmlns:a16="http://schemas.microsoft.com/office/drawing/2014/main" id="{BF4BE261-7999-2DEA-109C-B00E14B836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9F5691-9D38-F3E7-4A87-1D5376871A6B}"/>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68330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6691-CD10-EC85-DBB2-6549ACBF88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636CF6-0A73-95A3-D7E7-616DB3F9D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283F771-B413-5142-C928-C2D02A162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24778A-37A5-D03D-E473-D0BF9E8CE964}"/>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6" name="Footer Placeholder 5">
            <a:extLst>
              <a:ext uri="{FF2B5EF4-FFF2-40B4-BE49-F238E27FC236}">
                <a16:creationId xmlns:a16="http://schemas.microsoft.com/office/drawing/2014/main" id="{70BDFD2B-7BE4-FA17-8865-CA8C52DC7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BACFC-D39D-0AEB-3D3A-58844E315D0A}"/>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345573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A00C-F596-01F6-BE01-0D7635D7B0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4D680D-488B-1669-BC09-049C88908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2C22AF-7E17-1820-D9F7-9F1D18EFA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118C6D-0ECE-30E3-11B4-0EDF002B91B0}"/>
              </a:ext>
            </a:extLst>
          </p:cNvPr>
          <p:cNvSpPr>
            <a:spLocks noGrp="1"/>
          </p:cNvSpPr>
          <p:nvPr>
            <p:ph type="dt" sz="half" idx="10"/>
          </p:nvPr>
        </p:nvSpPr>
        <p:spPr/>
        <p:txBody>
          <a:bodyPr/>
          <a:lstStyle/>
          <a:p>
            <a:fld id="{0421B5A7-EFBA-BE4B-BD2A-93D65E1AAE9C}" type="datetimeFigureOut">
              <a:rPr lang="en-US" smtClean="0"/>
              <a:t>5/13/24</a:t>
            </a:fld>
            <a:endParaRPr lang="en-US"/>
          </a:p>
        </p:txBody>
      </p:sp>
      <p:sp>
        <p:nvSpPr>
          <p:cNvPr id="6" name="Footer Placeholder 5">
            <a:extLst>
              <a:ext uri="{FF2B5EF4-FFF2-40B4-BE49-F238E27FC236}">
                <a16:creationId xmlns:a16="http://schemas.microsoft.com/office/drawing/2014/main" id="{593B614D-6448-F48D-0172-C09FC4C2C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BB283-6DBE-7327-D724-3475D53961E1}"/>
              </a:ext>
            </a:extLst>
          </p:cNvPr>
          <p:cNvSpPr>
            <a:spLocks noGrp="1"/>
          </p:cNvSpPr>
          <p:nvPr>
            <p:ph type="sldNum" sz="quarter" idx="12"/>
          </p:nvPr>
        </p:nvSpPr>
        <p:spPr/>
        <p:txBody>
          <a:bodyPr/>
          <a:lstStyle/>
          <a:p>
            <a:fld id="{26D92F92-98A1-D24F-897F-E2B2D28E5B31}" type="slidenum">
              <a:rPr lang="en-US" smtClean="0"/>
              <a:t>‹#›</a:t>
            </a:fld>
            <a:endParaRPr lang="en-US"/>
          </a:p>
        </p:txBody>
      </p:sp>
    </p:spTree>
    <p:extLst>
      <p:ext uri="{BB962C8B-B14F-4D97-AF65-F5344CB8AC3E}">
        <p14:creationId xmlns:p14="http://schemas.microsoft.com/office/powerpoint/2010/main" val="53432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B716F-BD50-020F-A04F-E8F164C39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1B5614-FA5D-4C77-EC70-83E953AF7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C16D6D-26F7-A945-0D50-0C344DEF9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21B5A7-EFBA-BE4B-BD2A-93D65E1AAE9C}" type="datetimeFigureOut">
              <a:rPr lang="en-US" smtClean="0"/>
              <a:t>5/13/24</a:t>
            </a:fld>
            <a:endParaRPr lang="en-US"/>
          </a:p>
        </p:txBody>
      </p:sp>
      <p:sp>
        <p:nvSpPr>
          <p:cNvPr id="5" name="Footer Placeholder 4">
            <a:extLst>
              <a:ext uri="{FF2B5EF4-FFF2-40B4-BE49-F238E27FC236}">
                <a16:creationId xmlns:a16="http://schemas.microsoft.com/office/drawing/2014/main" id="{8479BBC1-9EF3-9276-6293-5F4378530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1E59BB-5808-AA50-A685-30B4AD8B0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D92F92-98A1-D24F-897F-E2B2D28E5B31}" type="slidenum">
              <a:rPr lang="en-US" smtClean="0"/>
              <a:t>‹#›</a:t>
            </a:fld>
            <a:endParaRPr lang="en-US"/>
          </a:p>
        </p:txBody>
      </p:sp>
    </p:spTree>
    <p:extLst>
      <p:ext uri="{BB962C8B-B14F-4D97-AF65-F5344CB8AC3E}">
        <p14:creationId xmlns:p14="http://schemas.microsoft.com/office/powerpoint/2010/main" val="85457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cheltenhamfestivals.com/green-cheltenham-festivals" TargetMode="External"/><Relationship Id="rId3" Type="http://schemas.openxmlformats.org/officeDocument/2006/relationships/hyperlink" Target="https://juliesbicycle.com/news-opinion/reflections-how-can-cultural-organisations-adapt-to-climate-change/" TargetMode="External"/><Relationship Id="rId7" Type="http://schemas.openxmlformats.org/officeDocument/2006/relationships/hyperlink" Target="https://www.timeanddate.com/weather/uk/cheltenham/historic?month=6&amp;year=2023" TargetMode="External"/><Relationship Id="rId2" Type="http://schemas.openxmlformats.org/officeDocument/2006/relationships/hyperlink" Target="https://unfccc.int/topics/adaptation-and-resilience/the-big-picture/introduction" TargetMode="External"/><Relationship Id="rId1" Type="http://schemas.openxmlformats.org/officeDocument/2006/relationships/slideLayout" Target="../slideLayouts/slideLayout7.xml"/><Relationship Id="rId6" Type="http://schemas.openxmlformats.org/officeDocument/2006/relationships/hyperlink" Target="https://juliesbicycle.com/our-work/creative-green/creative-climate-tools/" TargetMode="External"/><Relationship Id="rId5" Type="http://schemas.openxmlformats.org/officeDocument/2006/relationships/hyperlink" Target="https://juliesbicycle.com/news-opinion/green-events-code-of-pract/" TargetMode="External"/><Relationship Id="rId4" Type="http://schemas.openxmlformats.org/officeDocument/2006/relationships/hyperlink" Target="https://www.usgs.gov/faqs/how-can-climate-change-affect-natural-disasters?qt-news_science_products=0#qt-news_science_produ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6096000" cy="6740307"/>
          </a:xfrm>
          <a:prstGeom prst="rect">
            <a:avLst/>
          </a:prstGeom>
          <a:noFill/>
        </p:spPr>
        <p:txBody>
          <a:bodyPr wrap="square">
            <a:spAutoFit/>
          </a:bodyPr>
          <a:lstStyle/>
          <a:p>
            <a:r>
              <a:rPr lang="en-GB" sz="72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How is Cheltenham Festivals developing Adaptive Resilience?</a:t>
            </a:r>
            <a:endParaRPr lang="en-GB" sz="72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C8576B4-A5D3-6152-5651-FAE6CC720CDD}"/>
              </a:ext>
            </a:extLst>
          </p:cNvPr>
          <p:cNvSpPr txBox="1"/>
          <p:nvPr/>
        </p:nvSpPr>
        <p:spPr>
          <a:xfrm>
            <a:off x="6358759" y="360123"/>
            <a:ext cx="4706806" cy="1569660"/>
          </a:xfrm>
          <a:prstGeom prst="rect">
            <a:avLst/>
          </a:prstGeom>
          <a:noFill/>
        </p:spPr>
        <p:txBody>
          <a:bodyPr wrap="square" rtlCol="0">
            <a:spAutoFit/>
          </a:bodyPr>
          <a:lstStyle/>
          <a:p>
            <a:pPr marL="342900" indent="-342900">
              <a:buAutoNum type="arabicPeriod"/>
            </a:pPr>
            <a:r>
              <a:rPr lang="en-US" sz="2400" b="1" dirty="0">
                <a:solidFill>
                  <a:schemeClr val="tx1">
                    <a:lumMod val="75000"/>
                    <a:lumOff val="25000"/>
                  </a:schemeClr>
                </a:solidFill>
              </a:rPr>
              <a:t>What is it?</a:t>
            </a:r>
          </a:p>
          <a:p>
            <a:pPr marL="342900" indent="-342900">
              <a:buAutoNum type="arabicPeriod"/>
            </a:pPr>
            <a:r>
              <a:rPr lang="en-US" sz="2400" b="1" dirty="0">
                <a:solidFill>
                  <a:schemeClr val="tx1">
                    <a:lumMod val="75000"/>
                    <a:lumOff val="25000"/>
                  </a:schemeClr>
                </a:solidFill>
              </a:rPr>
              <a:t>What are we doing at </a:t>
            </a:r>
            <a:r>
              <a:rPr lang="en-US" sz="2400" b="1" dirty="0">
                <a:solidFill>
                  <a:srgbClr val="E80295"/>
                </a:solidFill>
              </a:rPr>
              <a:t>Cheltenham Festivals</a:t>
            </a:r>
            <a:r>
              <a:rPr lang="en-US" sz="2400" b="1" dirty="0">
                <a:solidFill>
                  <a:schemeClr val="tx1">
                    <a:lumMod val="75000"/>
                    <a:lumOff val="25000"/>
                  </a:schemeClr>
                </a:solidFill>
              </a:rPr>
              <a:t>?</a:t>
            </a:r>
          </a:p>
          <a:p>
            <a:pPr marL="342900" indent="-342900">
              <a:buAutoNum type="arabicPeriod"/>
            </a:pPr>
            <a:r>
              <a:rPr lang="en-US" sz="2400" b="1" dirty="0">
                <a:solidFill>
                  <a:schemeClr val="tx1">
                    <a:lumMod val="75000"/>
                    <a:lumOff val="25000"/>
                  </a:schemeClr>
                </a:solidFill>
              </a:rPr>
              <a:t>Has any of it helped?</a:t>
            </a:r>
          </a:p>
        </p:txBody>
      </p:sp>
      <p:sp>
        <p:nvSpPr>
          <p:cNvPr id="5" name="TextBox 4">
            <a:extLst>
              <a:ext uri="{FF2B5EF4-FFF2-40B4-BE49-F238E27FC236}">
                <a16:creationId xmlns:a16="http://schemas.microsoft.com/office/drawing/2014/main" id="{91C9F01C-5065-1CF4-555F-49AF56C43DAD}"/>
              </a:ext>
            </a:extLst>
          </p:cNvPr>
          <p:cNvSpPr txBox="1"/>
          <p:nvPr/>
        </p:nvSpPr>
        <p:spPr>
          <a:xfrm>
            <a:off x="9580328" y="5967292"/>
            <a:ext cx="2348913" cy="646331"/>
          </a:xfrm>
          <a:prstGeom prst="rect">
            <a:avLst/>
          </a:prstGeom>
          <a:noFill/>
        </p:spPr>
        <p:txBody>
          <a:bodyPr wrap="none" rtlCol="0">
            <a:spAutoFit/>
          </a:bodyPr>
          <a:lstStyle/>
          <a:p>
            <a:pPr algn="r"/>
            <a:r>
              <a:rPr lang="en-US" b="1" dirty="0">
                <a:solidFill>
                  <a:schemeClr val="tx1">
                    <a:lumMod val="75000"/>
                    <a:lumOff val="25000"/>
                  </a:schemeClr>
                </a:solidFill>
              </a:rPr>
              <a:t>Andrew Lansley</a:t>
            </a:r>
          </a:p>
          <a:p>
            <a:pPr algn="r"/>
            <a:r>
              <a:rPr lang="en-US" dirty="0">
                <a:solidFill>
                  <a:schemeClr val="tx1">
                    <a:lumMod val="75000"/>
                    <a:lumOff val="25000"/>
                  </a:schemeClr>
                </a:solidFill>
              </a:rPr>
              <a:t>Cheltenham Festivals</a:t>
            </a:r>
          </a:p>
        </p:txBody>
      </p:sp>
      <p:graphicFrame>
        <p:nvGraphicFramePr>
          <p:cNvPr id="2" name="Chart 1">
            <a:extLst>
              <a:ext uri="{FF2B5EF4-FFF2-40B4-BE49-F238E27FC236}">
                <a16:creationId xmlns:a16="http://schemas.microsoft.com/office/drawing/2014/main" id="{E816B7C2-EE65-B3EC-350D-FB25CDD8F713}"/>
              </a:ext>
            </a:extLst>
          </p:cNvPr>
          <p:cNvGraphicFramePr/>
          <p:nvPr>
            <p:extLst>
              <p:ext uri="{D42A27DB-BD31-4B8C-83A1-F6EECF244321}">
                <p14:modId xmlns:p14="http://schemas.microsoft.com/office/powerpoint/2010/main" val="1680943525"/>
              </p:ext>
            </p:extLst>
          </p:nvPr>
        </p:nvGraphicFramePr>
        <p:xfrm>
          <a:off x="6358759" y="2335235"/>
          <a:ext cx="5458993" cy="327563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nk and white sign&#10;&#10;Description automatically generated">
            <a:extLst>
              <a:ext uri="{FF2B5EF4-FFF2-40B4-BE49-F238E27FC236}">
                <a16:creationId xmlns:a16="http://schemas.microsoft.com/office/drawing/2014/main" id="{A0E86540-6873-EA5F-D1D1-D83146E99B70}"/>
              </a:ext>
            </a:extLst>
          </p:cNvPr>
          <p:cNvPicPr>
            <a:picLocks noChangeAspect="1"/>
          </p:cNvPicPr>
          <p:nvPr/>
        </p:nvPicPr>
        <p:blipFill>
          <a:blip r:embed="rId3"/>
          <a:stretch>
            <a:fillRect/>
          </a:stretch>
        </p:blipFill>
        <p:spPr>
          <a:xfrm>
            <a:off x="10547751" y="332202"/>
            <a:ext cx="1495873" cy="1495873"/>
          </a:xfrm>
          <a:prstGeom prst="rect">
            <a:avLst/>
          </a:prstGeom>
        </p:spPr>
      </p:pic>
    </p:spTree>
    <p:extLst>
      <p:ext uri="{BB962C8B-B14F-4D97-AF65-F5344CB8AC3E}">
        <p14:creationId xmlns:p14="http://schemas.microsoft.com/office/powerpoint/2010/main" val="211191925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7242941" cy="5139869"/>
          </a:xfrm>
          <a:prstGeom prst="rect">
            <a:avLst/>
          </a:prstGeom>
          <a:noFill/>
        </p:spPr>
        <p:txBody>
          <a:bodyPr wrap="square">
            <a:spAutoFit/>
          </a:bodyPr>
          <a:lstStyle/>
          <a:p>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What is Adaptive Resilience?</a:t>
            </a:r>
            <a:endParaRPr lang="en-GB" b="1" kern="100" dirty="0">
              <a:latin typeface="Aptos" panose="020B0004020202020204" pitchFamily="34" charset="0"/>
              <a:ea typeface="Aptos" panose="020B0004020202020204" pitchFamily="34" charset="0"/>
              <a:cs typeface="Times New Roman" panose="02020603050405020304" pitchFamily="18" charset="0"/>
            </a:endParaRP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n-GB" sz="1800" i="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800" b="1" i="1" kern="100" dirty="0">
                <a:effectLst/>
                <a:latin typeface="Aptos" panose="020B0004020202020204" pitchFamily="34" charset="0"/>
                <a:ea typeface="Aptos" panose="020B0004020202020204" pitchFamily="34" charset="0"/>
                <a:cs typeface="Times New Roman" panose="02020603050405020304" pitchFamily="18" charset="0"/>
              </a:rPr>
              <a:t>“The world is already experiencing changes in average temperature, shifts in the seasons, an increasing frequency of extreme weather events, and slow onset events. The faster the climate changes and the longer adaptation efforts are put off, the more difficult and expensive responding to climate change will be.”</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gn="r">
              <a:buFont typeface="Aptos" panose="020B00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UN Climate Change</a:t>
            </a:r>
            <a:r>
              <a:rPr lang="en-GB" sz="1800" b="1" kern="100" baseline="-25000" dirty="0">
                <a:effectLst/>
                <a:latin typeface="Aptos" panose="020B0004020202020204" pitchFamily="34" charset="0"/>
                <a:ea typeface="Aptos" panose="020B0004020202020204" pitchFamily="34" charset="0"/>
                <a:cs typeface="Times New Roman" panose="02020603050405020304" pitchFamily="18" charset="0"/>
              </a:rPr>
              <a:t>(1)</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endParaRPr lang="en-GB" sz="1800" i="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800" b="1" i="1" kern="100" dirty="0">
                <a:effectLst/>
                <a:latin typeface="Aptos" panose="020B0004020202020204" pitchFamily="34" charset="0"/>
                <a:ea typeface="Aptos" panose="020B0004020202020204" pitchFamily="34" charset="0"/>
                <a:cs typeface="Times New Roman" panose="02020603050405020304" pitchFamily="18" charset="0"/>
              </a:rPr>
              <a:t>“In the UK we’re already seeing hotter summers, warmer wetter winters and increased weather extremes. These changes are affecting our health, food security, and ecosystems… (and) serves as a glimpse into a future without climate adaptation.”</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r">
              <a:buFont typeface="Aptos" panose="020B00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Julie’s Bicycle</a:t>
            </a:r>
            <a:r>
              <a:rPr lang="en-GB" sz="1800" b="1"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A crowd of people at a concert&#10;&#10;Description automatically generated">
            <a:extLst>
              <a:ext uri="{FF2B5EF4-FFF2-40B4-BE49-F238E27FC236}">
                <a16:creationId xmlns:a16="http://schemas.microsoft.com/office/drawing/2014/main" id="{7403C5D5-CD24-BC2A-04E3-F5AA36C2A942}"/>
              </a:ext>
            </a:extLst>
          </p:cNvPr>
          <p:cNvPicPr>
            <a:picLocks noChangeAspect="1"/>
          </p:cNvPicPr>
          <p:nvPr/>
        </p:nvPicPr>
        <p:blipFill>
          <a:blip r:embed="rId2"/>
          <a:stretch>
            <a:fillRect/>
          </a:stretch>
        </p:blipFill>
        <p:spPr>
          <a:xfrm>
            <a:off x="7600950" y="1020381"/>
            <a:ext cx="4378770" cy="4178333"/>
          </a:xfrm>
          <a:prstGeom prst="rect">
            <a:avLst/>
          </a:prstGeom>
          <a:ln>
            <a:solidFill>
              <a:schemeClr val="tx1">
                <a:lumMod val="75000"/>
                <a:lumOff val="25000"/>
              </a:schemeClr>
            </a:solidFill>
          </a:ln>
        </p:spPr>
      </p:pic>
      <p:sp>
        <p:nvSpPr>
          <p:cNvPr id="5" name="TextBox 4">
            <a:extLst>
              <a:ext uri="{FF2B5EF4-FFF2-40B4-BE49-F238E27FC236}">
                <a16:creationId xmlns:a16="http://schemas.microsoft.com/office/drawing/2014/main" id="{64A17194-BFA6-5F56-7BA8-BEAEB047BC62}"/>
              </a:ext>
            </a:extLst>
          </p:cNvPr>
          <p:cNvSpPr txBox="1"/>
          <p:nvPr/>
        </p:nvSpPr>
        <p:spPr>
          <a:xfrm>
            <a:off x="381478" y="5598825"/>
            <a:ext cx="11810522" cy="1200329"/>
          </a:xfrm>
          <a:prstGeom prst="rect">
            <a:avLst/>
          </a:prstGeom>
          <a:noFill/>
        </p:spPr>
        <p:txBody>
          <a:bodyPr wrap="square" rtlCol="0">
            <a:spAutoFit/>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Climate change is upon us and with figures from US Geological Survey</a:t>
            </a:r>
            <a:r>
              <a:rPr lang="en-GB" sz="1800" b="1" kern="100" baseline="-25000" dirty="0">
                <a:effectLst/>
                <a:latin typeface="Aptos" panose="020B0004020202020204" pitchFamily="34" charset="0"/>
                <a:ea typeface="Aptos" panose="020B0004020202020204" pitchFamily="34" charset="0"/>
                <a:cs typeface="Times New Roman" panose="02020603050405020304" pitchFamily="18" charset="0"/>
              </a:rPr>
              <a:t>(3)</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showing a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320% increase in storms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since 2010, evidence suggests a strategic – and urgent - response is required in order to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prepare organisations for environmental impacts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that are already predicted to influence the way they need to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plan and prepare for the future.</a:t>
            </a:r>
          </a:p>
          <a:p>
            <a:endParaRPr lang="en-US" b="1" dirty="0"/>
          </a:p>
        </p:txBody>
      </p:sp>
    </p:spTree>
    <p:extLst>
      <p:ext uri="{BB962C8B-B14F-4D97-AF65-F5344CB8AC3E}">
        <p14:creationId xmlns:p14="http://schemas.microsoft.com/office/powerpoint/2010/main" val="12123235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11540358" cy="3816429"/>
          </a:xfrm>
          <a:prstGeom prst="rect">
            <a:avLst/>
          </a:prstGeom>
          <a:noFill/>
        </p:spPr>
        <p:txBody>
          <a:bodyPr wrap="square">
            <a:spAutoFit/>
          </a:bodyPr>
          <a:lstStyle/>
          <a:p>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Why are Cheltenham Festivals developing an Adaptive Resilience strategy?</a:t>
            </a:r>
          </a:p>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Cheltenham Festival’s Sustainability Strategy includes scope to audit and adapt to progressive frameworks and practice to build a response to the ongoing climate crisis. Engagement in emerging pilots and programs (such as the GECOP pilot project</a:t>
            </a:r>
            <a:r>
              <a:rPr lang="en-GB" sz="1800" b="1" kern="100" baseline="-25000" dirty="0">
                <a:effectLst/>
                <a:latin typeface="Aptos" panose="020B0004020202020204" pitchFamily="34" charset="0"/>
                <a:ea typeface="Aptos" panose="020B0004020202020204" pitchFamily="34" charset="0"/>
                <a:cs typeface="Times New Roman" panose="02020603050405020304" pitchFamily="18" charset="0"/>
              </a:rPr>
              <a:t>(4)</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and CC Tools</a:t>
            </a:r>
            <a:r>
              <a:rPr lang="en-GB" sz="1800" b="1" kern="100" baseline="-25000" dirty="0">
                <a:effectLst/>
                <a:latin typeface="Aptos" panose="020B0004020202020204" pitchFamily="34" charset="0"/>
                <a:ea typeface="Aptos" panose="020B0004020202020204" pitchFamily="34" charset="0"/>
                <a:cs typeface="Times New Roman" panose="02020603050405020304" pitchFamily="18" charset="0"/>
              </a:rPr>
              <a:t>(5)</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has helped to keep Cheltenham Festivals involved with key organisations and latest developments within the sector, guiding our strategic planning as it adapts.</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To understand the local context of this challenge further, we explored weather data aligned with our event delivery and identified the following trend, which suggests we have experienced an increase in temperature ranges across our festivals since 2021:</a:t>
            </a:r>
          </a:p>
        </p:txBody>
      </p:sp>
      <p:graphicFrame>
        <p:nvGraphicFramePr>
          <p:cNvPr id="2" name="Table 1">
            <a:extLst>
              <a:ext uri="{FF2B5EF4-FFF2-40B4-BE49-F238E27FC236}">
                <a16:creationId xmlns:a16="http://schemas.microsoft.com/office/drawing/2014/main" id="{5D3017F3-8CF4-FE84-9422-EC9E702C8EA2}"/>
              </a:ext>
            </a:extLst>
          </p:cNvPr>
          <p:cNvGraphicFramePr>
            <a:graphicFrameLocks noGrp="1"/>
          </p:cNvGraphicFramePr>
          <p:nvPr>
            <p:extLst>
              <p:ext uri="{D42A27DB-BD31-4B8C-83A1-F6EECF244321}">
                <p14:modId xmlns:p14="http://schemas.microsoft.com/office/powerpoint/2010/main" val="4255558847"/>
              </p:ext>
            </p:extLst>
          </p:nvPr>
        </p:nvGraphicFramePr>
        <p:xfrm>
          <a:off x="462455" y="3875275"/>
          <a:ext cx="10909738" cy="2815892"/>
        </p:xfrm>
        <a:graphic>
          <a:graphicData uri="http://schemas.openxmlformats.org/drawingml/2006/table">
            <a:tbl>
              <a:tblPr firstRow="1" firstCol="1" bandRow="1">
                <a:tableStyleId>{F5AB1C69-6EDB-4FF4-983F-18BD219EF322}</a:tableStyleId>
              </a:tblPr>
              <a:tblGrid>
                <a:gridCol w="3064641">
                  <a:extLst>
                    <a:ext uri="{9D8B030D-6E8A-4147-A177-3AD203B41FA5}">
                      <a16:colId xmlns:a16="http://schemas.microsoft.com/office/drawing/2014/main" val="1225187130"/>
                    </a:ext>
                  </a:extLst>
                </a:gridCol>
                <a:gridCol w="2387220">
                  <a:extLst>
                    <a:ext uri="{9D8B030D-6E8A-4147-A177-3AD203B41FA5}">
                      <a16:colId xmlns:a16="http://schemas.microsoft.com/office/drawing/2014/main" val="2546502411"/>
                    </a:ext>
                  </a:extLst>
                </a:gridCol>
                <a:gridCol w="2559283">
                  <a:extLst>
                    <a:ext uri="{9D8B030D-6E8A-4147-A177-3AD203B41FA5}">
                      <a16:colId xmlns:a16="http://schemas.microsoft.com/office/drawing/2014/main" val="321941231"/>
                    </a:ext>
                  </a:extLst>
                </a:gridCol>
                <a:gridCol w="2898594">
                  <a:extLst>
                    <a:ext uri="{9D8B030D-6E8A-4147-A177-3AD203B41FA5}">
                      <a16:colId xmlns:a16="http://schemas.microsoft.com/office/drawing/2014/main" val="977691005"/>
                    </a:ext>
                  </a:extLst>
                </a:gridCol>
              </a:tblGrid>
              <a:tr h="271689">
                <a:tc>
                  <a:txBody>
                    <a:bodyPr/>
                    <a:lstStyle/>
                    <a:p>
                      <a:r>
                        <a:rPr lang="en-GB" sz="2000" kern="100" dirty="0">
                          <a:effectLst/>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rPr>
                        <a:t>2021</a:t>
                      </a:r>
                      <a:endParaRPr lang="en-GB" sz="2000" kern="100" dirty="0">
                        <a:effectLst/>
                        <a:highlight>
                          <a:srgbClr val="C1F0C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rPr>
                        <a:t>2022</a:t>
                      </a:r>
                      <a:endParaRPr lang="en-GB" sz="2000" kern="100" dirty="0">
                        <a:effectLst/>
                        <a:highlight>
                          <a:srgbClr val="C1F0C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rPr>
                        <a:t>2023</a:t>
                      </a:r>
                      <a:endParaRPr lang="en-GB" sz="2000" kern="100" dirty="0">
                        <a:effectLst/>
                        <a:highlight>
                          <a:srgbClr val="C1F0C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4876569"/>
                  </a:ext>
                </a:extLst>
              </a:tr>
              <a:tr h="475373">
                <a:tc>
                  <a:txBody>
                    <a:bodyPr/>
                    <a:lstStyle/>
                    <a:p>
                      <a:r>
                        <a:rPr lang="en-GB" sz="2000" kern="100" dirty="0">
                          <a:effectLst/>
                        </a:rPr>
                        <a:t>Jazz</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rPr>
                        <a:t>Lo 6 / Hi 15 (9)*</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7 / Hi 17 (10)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8 / Hi 20 (12)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2811546"/>
                  </a:ext>
                </a:extLst>
              </a:tr>
              <a:tr h="475373">
                <a:tc>
                  <a:txBody>
                    <a:bodyPr/>
                    <a:lstStyle/>
                    <a:p>
                      <a:r>
                        <a:rPr lang="en-GB" sz="2000" kern="100" dirty="0">
                          <a:effectLst/>
                        </a:rPr>
                        <a:t>Science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19 / Hi 28 (9)*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14 / Hi 23 (9)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8 / Hi 27 (19)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664941"/>
                  </a:ext>
                </a:extLst>
              </a:tr>
              <a:tr h="475373">
                <a:tc>
                  <a:txBody>
                    <a:bodyPr/>
                    <a:lstStyle/>
                    <a:p>
                      <a:r>
                        <a:rPr lang="en-GB" sz="2000" kern="100">
                          <a:effectLst/>
                        </a:rPr>
                        <a:t>Music</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15 / Hi 23 (8)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15 / Hi 27 (12)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rPr>
                        <a:t>Lo 10 / Hi 22 (12)</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2223078"/>
                  </a:ext>
                </a:extLst>
              </a:tr>
              <a:tr h="475373">
                <a:tc>
                  <a:txBody>
                    <a:bodyPr/>
                    <a:lstStyle/>
                    <a:p>
                      <a:r>
                        <a:rPr lang="en-GB" sz="2000" kern="100" dirty="0">
                          <a:effectLst/>
                        </a:rPr>
                        <a:t>Literature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7 / Hi 19 (12)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3 / Hi 17 (14)</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a:effectLst/>
                        </a:rPr>
                        <a:t>Lo 2 / Hi 22 (20)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53160"/>
                  </a:ext>
                </a:extLst>
              </a:tr>
              <a:tr h="475373">
                <a:tc>
                  <a:txBody>
                    <a:bodyPr/>
                    <a:lstStyle/>
                    <a:p>
                      <a:r>
                        <a:rPr lang="en-GB" sz="2000" kern="100" dirty="0">
                          <a:effectLst/>
                          <a:latin typeface="Aptos" panose="020B0004020202020204" pitchFamily="34" charset="0"/>
                          <a:ea typeface="Aptos" panose="020B0004020202020204" pitchFamily="34" charset="0"/>
                          <a:cs typeface="Times New Roman" panose="02020603050405020304" pitchFamily="18" charset="0"/>
                        </a:rPr>
                        <a:t>Mean Range Hi/Lo</a:t>
                      </a:r>
                    </a:p>
                    <a:p>
                      <a:endParaRPr lang="en-GB" sz="20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highlight>
                            <a:srgbClr val="FFFF00"/>
                          </a:highlight>
                        </a:rPr>
                        <a:t>±9.5°C</a:t>
                      </a:r>
                      <a:endParaRPr lang="en-GB"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highlight>
                            <a:srgbClr val="FFFF00"/>
                          </a:highlight>
                        </a:rPr>
                        <a:t>±11.25°C</a:t>
                      </a:r>
                      <a:endParaRPr lang="en-GB"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2000" kern="100" dirty="0">
                          <a:effectLst/>
                          <a:highlight>
                            <a:srgbClr val="FFFF00"/>
                          </a:highlight>
                        </a:rPr>
                        <a:t>±15.75°C</a:t>
                      </a:r>
                      <a:endParaRPr lang="en-GB"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950345"/>
                  </a:ext>
                </a:extLst>
              </a:tr>
            </a:tbl>
          </a:graphicData>
        </a:graphic>
      </p:graphicFrame>
    </p:spTree>
    <p:extLst>
      <p:ext uri="{BB962C8B-B14F-4D97-AF65-F5344CB8AC3E}">
        <p14:creationId xmlns:p14="http://schemas.microsoft.com/office/powerpoint/2010/main" val="19304879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11645462" cy="6617196"/>
          </a:xfrm>
          <a:prstGeom prst="rect">
            <a:avLst/>
          </a:prstGeom>
          <a:noFill/>
        </p:spPr>
        <p:txBody>
          <a:bodyPr wrap="square">
            <a:spAutoFit/>
          </a:bodyPr>
          <a:lstStyle/>
          <a:p>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How are we addressing adaptation through our activities? </a:t>
            </a:r>
            <a:r>
              <a:rPr lang="en-GB" sz="18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 </a:t>
            </a:r>
          </a:p>
          <a:p>
            <a:endParaRPr lang="en-GB" b="1" kern="100" dirty="0">
              <a:latin typeface="Aptos" panose="020B0004020202020204" pitchFamily="34" charset="0"/>
              <a:ea typeface="Aptos" panose="020B0004020202020204" pitchFamily="34" charset="0"/>
              <a:cs typeface="Times New Roman" panose="02020603050405020304" pitchFamily="18" charset="0"/>
            </a:endParaRPr>
          </a:p>
          <a:p>
            <a:r>
              <a:rPr lang="en-GB" sz="1600" kern="100" dirty="0">
                <a:effectLst/>
                <a:latin typeface="Aptos" panose="020B0004020202020204" pitchFamily="34" charset="0"/>
                <a:ea typeface="Aptos" panose="020B0004020202020204" pitchFamily="34" charset="0"/>
                <a:cs typeface="Times New Roman" panose="02020603050405020304" pitchFamily="18" charset="0"/>
              </a:rPr>
              <a:t>We are adopting processes within our three-year sustainability strategy</a:t>
            </a:r>
            <a:r>
              <a:rPr lang="en-GB" sz="1600" b="1" kern="100" baseline="-25000" dirty="0">
                <a:effectLst/>
                <a:latin typeface="Aptos" panose="020B0004020202020204" pitchFamily="34" charset="0"/>
                <a:ea typeface="Aptos" panose="020B0004020202020204" pitchFamily="34" charset="0"/>
                <a:cs typeface="Times New Roman" panose="02020603050405020304" pitchFamily="18" charset="0"/>
              </a:rPr>
              <a:t>(9)</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 that will help to re-evaluate event planning with climate resilience in mind – expanding “beyond wet weather” plans. These will be drawn together from departments across our organisations to consider the environmental impact of transportation, logistics, and site construction. This will run in parallel to the reuse and regeneration elements of strategy, to ensure we consider impacts from adaptive processes to minimise any further impacts.</a:t>
            </a:r>
          </a:p>
          <a:p>
            <a:r>
              <a:rPr lang="en-GB" sz="16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600" b="1" kern="100" dirty="0">
                <a:effectLst/>
                <a:latin typeface="Aptos" panose="020B0004020202020204" pitchFamily="34" charset="0"/>
                <a:ea typeface="Aptos" panose="020B0004020202020204" pitchFamily="34" charset="0"/>
                <a:cs typeface="Times New Roman" panose="02020603050405020304" pitchFamily="18" charset="0"/>
              </a:rPr>
              <a:t>Some of our plans include:</a:t>
            </a:r>
          </a:p>
          <a:p>
            <a:r>
              <a:rPr lang="en-GB"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Aptos" panose="020B0004020202020204" pitchFamily="34" charset="0"/>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Reviewing our infrastructure onsite e.g. The Maze at Science Festival was outdoors, and subject to the elements. We are looking to create new training materials for severe weather protocols including heatwaves and storms. </a:t>
            </a:r>
          </a:p>
          <a:p>
            <a:pPr marL="342900" lvl="0" indent="-342900">
              <a:buFont typeface="Aptos" panose="020B0004020202020204" pitchFamily="34" charset="0"/>
              <a:buChar char="-"/>
            </a:pPr>
            <a:r>
              <a:rPr lang="en-GB" sz="1400" b="1" kern="100" dirty="0">
                <a:solidFill>
                  <a:srgbClr val="E80295"/>
                </a:solidFill>
                <a:effectLst/>
                <a:latin typeface="Aptos" panose="020B0004020202020204" pitchFamily="34" charset="0"/>
                <a:ea typeface="Aptos" panose="020B0004020202020204" pitchFamily="34" charset="0"/>
                <a:cs typeface="Times New Roman" panose="02020603050405020304" pitchFamily="18" charset="0"/>
              </a:rPr>
              <a:t>We are exploring adaptable structures and pathways that can be deployed in extreme weather context: e.g. storms, lightning, that are also accessible.</a:t>
            </a:r>
          </a:p>
          <a:p>
            <a:pPr marL="342900" lvl="0" indent="-342900">
              <a:buFont typeface="Aptos" panose="020B0004020202020204" pitchFamily="34" charset="0"/>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During delivery of our summer events (i.e. Science Festival) the weather is generally warmer, so we are looking at how to protect venues/marquees against growing temperature variations. This is difficult in the face of a lack of regulations for maximum working temperatures in the UK; we’re creating internal standards for a heat stress policy (times, temps, water and creams)</a:t>
            </a:r>
          </a:p>
          <a:p>
            <a:pPr marL="342900" lvl="0" indent="-342900">
              <a:buFont typeface="Aptos" panose="020B0004020202020204" pitchFamily="34" charset="0"/>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We will be looking to work with our local authority (Cheltenham Borough Council) to look at drainage infrastructure, and how the impact of venue builds on green spaces can create addition impacts beyond run off.</a:t>
            </a:r>
          </a:p>
          <a:p>
            <a:pPr marL="342900" lvl="0" indent="-342900">
              <a:buFont typeface="Aptos" panose="020B0004020202020204" pitchFamily="34" charset="0"/>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We are looking to scope unseen onward impacts on infrastructure that might be caused by last minute adjustments/procurement emergencies and efficiencies.</a:t>
            </a:r>
          </a:p>
          <a:p>
            <a:pPr marL="342900" lvl="0" indent="-342900">
              <a:buFont typeface="Aptos" panose="020B0004020202020204" pitchFamily="34" charset="0"/>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Opting for temporary and sustainable materials in venue design.</a:t>
            </a:r>
          </a:p>
          <a:p>
            <a:pPr marL="342900" lvl="0" indent="-342900">
              <a:buFont typeface="Aptos" panose="020B0004020202020204" pitchFamily="34" charset="0"/>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Integrating adaptive related climate themes into programs to foster awareness and action.</a:t>
            </a:r>
          </a:p>
        </p:txBody>
      </p:sp>
    </p:spTree>
    <p:extLst>
      <p:ext uri="{BB962C8B-B14F-4D97-AF65-F5344CB8AC3E}">
        <p14:creationId xmlns:p14="http://schemas.microsoft.com/office/powerpoint/2010/main" val="1967198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11645462" cy="1846659"/>
          </a:xfrm>
          <a:prstGeom prst="rect">
            <a:avLst/>
          </a:prstGeom>
          <a:noFill/>
        </p:spPr>
        <p:txBody>
          <a:bodyPr wrap="square">
            <a:spAutoFit/>
          </a:bodyPr>
          <a:lstStyle/>
          <a:p>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How are we addressing adaptation through our activities? </a:t>
            </a:r>
            <a:r>
              <a:rPr lang="en-GB" sz="18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 </a:t>
            </a:r>
          </a:p>
          <a:p>
            <a:endParaRPr lang="en-GB" b="1" kern="100" dirty="0">
              <a:latin typeface="Aptos" panose="020B0004020202020204" pitchFamily="34" charset="0"/>
              <a:ea typeface="Aptos" panose="020B0004020202020204" pitchFamily="34" charset="0"/>
              <a:cs typeface="Times New Roman" panose="02020603050405020304" pitchFamily="18" charset="0"/>
            </a:endParaRPr>
          </a:p>
          <a:p>
            <a:r>
              <a:rPr lang="en-GB" sz="1600" kern="100" dirty="0">
                <a:effectLst/>
                <a:latin typeface="Aptos" panose="020B0004020202020204" pitchFamily="34" charset="0"/>
                <a:ea typeface="Aptos" panose="020B0004020202020204" pitchFamily="34" charset="0"/>
                <a:cs typeface="Times New Roman" panose="02020603050405020304" pitchFamily="18" charset="0"/>
              </a:rPr>
              <a:t>We are exploring themes around existing practice so we are ‘changing the tyre’ rather than reinventing the wheel:</a:t>
            </a:r>
          </a:p>
        </p:txBody>
      </p:sp>
      <p:sp>
        <p:nvSpPr>
          <p:cNvPr id="2" name="Rounded Rectangle 1">
            <a:extLst>
              <a:ext uri="{FF2B5EF4-FFF2-40B4-BE49-F238E27FC236}">
                <a16:creationId xmlns:a16="http://schemas.microsoft.com/office/drawing/2014/main" id="{E1EDB258-FA3A-5D9B-2A81-FA88C0F18AF0}"/>
              </a:ext>
            </a:extLst>
          </p:cNvPr>
          <p:cNvSpPr/>
          <p:nvPr/>
        </p:nvSpPr>
        <p:spPr>
          <a:xfrm>
            <a:off x="397565" y="2072856"/>
            <a:ext cx="5046502" cy="201433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GB" sz="11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Digital Transformation and Virtual Engagement</a:t>
            </a:r>
            <a:endParaRPr lang="en-GB" sz="11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r>
              <a:rPr lang="en-GB"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r>
              <a:rPr lang="en-GB"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We are continuing our research into digital technologies, not just </a:t>
            </a:r>
            <a:r>
              <a:rPr lang="en-GB"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to expand virtual engagement and reduce the carbon footprint associated with physical events</a:t>
            </a:r>
            <a:r>
              <a:rPr lang="en-GB"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but to explore alternative formats that could be part of a permanent solution to deliver </a:t>
            </a:r>
            <a:r>
              <a:rPr lang="en-GB"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flexible, adaptable event formats</a:t>
            </a:r>
            <a:r>
              <a:rPr lang="en-GB"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Although an extreme interpretation, we should consider what would happen if participants or audiences could no longer travel to events, or the traditional event format needed significant revisions in the face of emergency measures or legislation that may be required in future. As such </a:t>
            </a:r>
            <a:r>
              <a:rPr lang="en-GB"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we have taken the concept of virtual events ‘back to line’ </a:t>
            </a:r>
            <a:r>
              <a:rPr lang="en-GB"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in how we might source, produce and broadcast events, online educational programs and create digital resources and XR environments.</a:t>
            </a:r>
          </a:p>
          <a:p>
            <a:pPr algn="ctr"/>
            <a:endParaRPr lang="en-US" sz="1000" dirty="0">
              <a:solidFill>
                <a:schemeClr val="tx1"/>
              </a:solidFill>
            </a:endParaRPr>
          </a:p>
        </p:txBody>
      </p:sp>
      <p:sp>
        <p:nvSpPr>
          <p:cNvPr id="4" name="Rounded Rectangle 3">
            <a:extLst>
              <a:ext uri="{FF2B5EF4-FFF2-40B4-BE49-F238E27FC236}">
                <a16:creationId xmlns:a16="http://schemas.microsoft.com/office/drawing/2014/main" id="{FD82BB4E-78E7-F8AD-FF2B-7CEC48C8437C}"/>
              </a:ext>
            </a:extLst>
          </p:cNvPr>
          <p:cNvSpPr/>
          <p:nvPr/>
        </p:nvSpPr>
        <p:spPr>
          <a:xfrm>
            <a:off x="6221895" y="2072856"/>
            <a:ext cx="5046502" cy="201433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9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GB" sz="11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Resilience through community partnerships</a:t>
            </a:r>
            <a:endParaRPr lang="en-GB" sz="11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We are already collaborating with local community groups, environmental organisations, and councils </a:t>
            </a:r>
            <a:r>
              <a:rPr lang="en-GB" sz="9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to share knowledge, resources, and best practices </a:t>
            </a:r>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in adapting to climate impacts. We have formed initiatives (such as the Cheltenham Donut Project) and joined partnership (such as Cheltenham Zero) to develop and </a:t>
            </a:r>
            <a:r>
              <a:rPr lang="en-GB" sz="9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implement joint activities addressing climate resilience and sustainability</a:t>
            </a:r>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with accessibility as a particular focus. We are also looking to innovate, and currently investigating an </a:t>
            </a:r>
            <a:r>
              <a:rPr lang="en-GB" sz="9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“Accessible Library of Things” </a:t>
            </a:r>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shared between all venues and events/festivals in Cheltenham that is centrally coordinated. This will </a:t>
            </a:r>
            <a:r>
              <a:rPr lang="en-GB" sz="9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improve accessibility to events and venues around town</a:t>
            </a:r>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save road miles on logistics and hopefully cost everyone less money. We are working hard to share case studies and insights as we implement and develop this work, and believe</a:t>
            </a:r>
            <a:r>
              <a:rPr lang="en-GB" sz="9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 localised approach presents both a sustainable and resilient model </a:t>
            </a:r>
            <a:r>
              <a:rPr lang="en-GB" sz="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for adapted resource and operations.</a:t>
            </a:r>
          </a:p>
          <a:p>
            <a:pPr algn="ctr"/>
            <a:endParaRPr lang="en-US" sz="900" dirty="0">
              <a:solidFill>
                <a:schemeClr val="tx1"/>
              </a:solidFill>
            </a:endParaRPr>
          </a:p>
        </p:txBody>
      </p:sp>
      <p:sp>
        <p:nvSpPr>
          <p:cNvPr id="5" name="Rounded Rectangle 4">
            <a:extLst>
              <a:ext uri="{FF2B5EF4-FFF2-40B4-BE49-F238E27FC236}">
                <a16:creationId xmlns:a16="http://schemas.microsoft.com/office/drawing/2014/main" id="{2B3D0715-7999-D3E5-89C0-F1EEB9896748}"/>
              </a:ext>
            </a:extLst>
          </p:cNvPr>
          <p:cNvSpPr/>
          <p:nvPr/>
        </p:nvSpPr>
        <p:spPr>
          <a:xfrm>
            <a:off x="397565" y="4414672"/>
            <a:ext cx="5046502" cy="201433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GB" sz="11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Sustainable Practices and Infrastructure</a:t>
            </a:r>
            <a:endParaRPr lang="en-GB" sz="11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Sustainable practices are already embedded from strategic planning to daily operations and our events, </a:t>
            </a:r>
            <a:r>
              <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in line with an industry formed set of standards</a:t>
            </a:r>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This includes reducing energy consumption, waste, and water usage in line with </a:t>
            </a:r>
            <a:r>
              <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GECOP standards</a:t>
            </a:r>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We have invested in energy-efficient technologies and infrastructure, such as HVO, green-site electrification and efficient heating, ventilation, and air conditioning (HVAC) systems. One of the best ways we believe we can build an adaptive strategy is to</a:t>
            </a:r>
            <a:r>
              <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proactively engage, and contribute to, sector leading programmes and initiatives</a:t>
            </a:r>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p>
            <a:pPr algn="ctr"/>
            <a:endParaRPr lang="en-US" sz="1100" dirty="0">
              <a:solidFill>
                <a:schemeClr val="tx1"/>
              </a:solidFill>
            </a:endParaRPr>
          </a:p>
        </p:txBody>
      </p:sp>
      <p:sp>
        <p:nvSpPr>
          <p:cNvPr id="6" name="Rounded Rectangle 5">
            <a:extLst>
              <a:ext uri="{FF2B5EF4-FFF2-40B4-BE49-F238E27FC236}">
                <a16:creationId xmlns:a16="http://schemas.microsoft.com/office/drawing/2014/main" id="{0754FF86-7953-ADAE-56EB-1881AD7B6747}"/>
              </a:ext>
            </a:extLst>
          </p:cNvPr>
          <p:cNvSpPr/>
          <p:nvPr/>
        </p:nvSpPr>
        <p:spPr>
          <a:xfrm>
            <a:off x="6221895" y="4414672"/>
            <a:ext cx="5046502" cy="201433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GB" sz="11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Public Awareness and Education</a:t>
            </a:r>
            <a:endParaRPr lang="en-GB" sz="1100"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We want to use our platforms to </a:t>
            </a:r>
            <a:r>
              <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raise awareness about adapting to climate change and its impacts on communities and cultural heritage</a:t>
            </a:r>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Music, Science and Literature all exist on the same planet! We need to explore how we can develop more educational programs, exhibitions, and events that highlight the importance of environmental stewardship. We want </a:t>
            </a:r>
            <a:r>
              <a:rPr lang="en-GB" sz="11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to engage audiences in discussions on climate resilience and sustainable practices</a:t>
            </a:r>
            <a:r>
              <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and hope this would help to build both an understanding, and a sense of responsibility for this area of environmental practice.</a:t>
            </a:r>
          </a:p>
          <a:p>
            <a:pPr algn="ctr"/>
            <a:endParaRPr lang="en-US" sz="1100" dirty="0">
              <a:solidFill>
                <a:schemeClr val="tx1"/>
              </a:solidFill>
            </a:endParaRPr>
          </a:p>
        </p:txBody>
      </p:sp>
    </p:spTree>
    <p:extLst>
      <p:ext uri="{BB962C8B-B14F-4D97-AF65-F5344CB8AC3E}">
        <p14:creationId xmlns:p14="http://schemas.microsoft.com/office/powerpoint/2010/main" val="36891882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11645462" cy="1231106"/>
          </a:xfrm>
          <a:prstGeom prst="rect">
            <a:avLst/>
          </a:prstGeom>
          <a:noFill/>
        </p:spPr>
        <p:txBody>
          <a:bodyPr wrap="square">
            <a:spAutoFit/>
          </a:bodyPr>
          <a:lstStyle/>
          <a:p>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Has any of </a:t>
            </a:r>
            <a:r>
              <a:rPr lang="en-GB" sz="4000" b="1" kern="100" dirty="0">
                <a:solidFill>
                  <a:schemeClr val="accent3"/>
                </a:solidFill>
                <a:latin typeface="Aptos" panose="020B0004020202020204" pitchFamily="34" charset="0"/>
                <a:ea typeface="Aptos" panose="020B0004020202020204" pitchFamily="34" charset="0"/>
                <a:cs typeface="Times New Roman" panose="02020603050405020304" pitchFamily="18" charset="0"/>
              </a:rPr>
              <a:t>it</a:t>
            </a:r>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 helped?</a:t>
            </a:r>
            <a:endParaRPr lang="en-GB" sz="18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endParaRPr lang="en-GB" b="1" kern="100" dirty="0">
              <a:latin typeface="Aptos" panose="020B0004020202020204" pitchFamily="34" charset="0"/>
              <a:ea typeface="Aptos" panose="020B0004020202020204" pitchFamily="34" charset="0"/>
              <a:cs typeface="Times New Roman" panose="02020603050405020304" pitchFamily="18" charset="0"/>
            </a:endParaRPr>
          </a:p>
          <a:p>
            <a:r>
              <a:rPr lang="en-GB" sz="1600" b="1" kern="100" dirty="0">
                <a:effectLst/>
                <a:latin typeface="Aptos" panose="020B0004020202020204" pitchFamily="34" charset="0"/>
                <a:ea typeface="Aptos" panose="020B0004020202020204" pitchFamily="34" charset="0"/>
                <a:cs typeface="Times New Roman" panose="02020603050405020304" pitchFamily="18" charset="0"/>
              </a:rPr>
              <a:t>Cheltenham Jazz Festival – May 6</a:t>
            </a:r>
            <a:r>
              <a:rPr lang="en-GB" sz="1600" b="1"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GB" sz="1600" b="1" kern="100" dirty="0">
                <a:effectLst/>
                <a:latin typeface="Aptos" panose="020B0004020202020204" pitchFamily="34" charset="0"/>
                <a:ea typeface="Aptos" panose="020B0004020202020204" pitchFamily="34" charset="0"/>
                <a:cs typeface="Times New Roman" panose="02020603050405020304" pitchFamily="18" charset="0"/>
              </a:rPr>
              <a:t> 2024 // The Great Gregory Porter Downpour</a:t>
            </a:r>
          </a:p>
        </p:txBody>
      </p:sp>
      <p:pic>
        <p:nvPicPr>
          <p:cNvPr id="8" name="Picture 7" descr="A driveway leading to a building&#10;&#10;Description automatically generated">
            <a:extLst>
              <a:ext uri="{FF2B5EF4-FFF2-40B4-BE49-F238E27FC236}">
                <a16:creationId xmlns:a16="http://schemas.microsoft.com/office/drawing/2014/main" id="{2105956D-0A99-8EE5-E469-FED556F43E46}"/>
              </a:ext>
            </a:extLst>
          </p:cNvPr>
          <p:cNvPicPr>
            <a:picLocks noChangeAspect="1"/>
          </p:cNvPicPr>
          <p:nvPr/>
        </p:nvPicPr>
        <p:blipFill>
          <a:blip r:embed="rId2"/>
          <a:stretch>
            <a:fillRect/>
          </a:stretch>
        </p:blipFill>
        <p:spPr>
          <a:xfrm>
            <a:off x="4380515" y="1587500"/>
            <a:ext cx="3409950" cy="4546600"/>
          </a:xfrm>
          <a:prstGeom prst="rect">
            <a:avLst/>
          </a:prstGeom>
        </p:spPr>
      </p:pic>
      <p:pic>
        <p:nvPicPr>
          <p:cNvPr id="10" name="Picture 9" descr="A metal conveyor belt on a floor&#10;&#10;Description automatically generated">
            <a:extLst>
              <a:ext uri="{FF2B5EF4-FFF2-40B4-BE49-F238E27FC236}">
                <a16:creationId xmlns:a16="http://schemas.microsoft.com/office/drawing/2014/main" id="{53FD6D72-213E-709D-E4C1-9A35F99AC530}"/>
              </a:ext>
            </a:extLst>
          </p:cNvPr>
          <p:cNvPicPr>
            <a:picLocks noChangeAspect="1"/>
          </p:cNvPicPr>
          <p:nvPr/>
        </p:nvPicPr>
        <p:blipFill>
          <a:blip r:embed="rId3"/>
          <a:stretch>
            <a:fillRect/>
          </a:stretch>
        </p:blipFill>
        <p:spPr>
          <a:xfrm>
            <a:off x="8391524" y="1587499"/>
            <a:ext cx="3409951" cy="4546601"/>
          </a:xfrm>
          <a:prstGeom prst="rect">
            <a:avLst/>
          </a:prstGeom>
        </p:spPr>
      </p:pic>
      <p:pic>
        <p:nvPicPr>
          <p:cNvPr id="4" name="Picture 3" descr="A screenshot of a weather forecast&#10;&#10;Description automatically generated">
            <a:extLst>
              <a:ext uri="{FF2B5EF4-FFF2-40B4-BE49-F238E27FC236}">
                <a16:creationId xmlns:a16="http://schemas.microsoft.com/office/drawing/2014/main" id="{ED138260-66BA-1858-B246-D62CF0BF97F9}"/>
              </a:ext>
            </a:extLst>
          </p:cNvPr>
          <p:cNvPicPr>
            <a:picLocks noChangeAspect="1"/>
          </p:cNvPicPr>
          <p:nvPr/>
        </p:nvPicPr>
        <p:blipFill>
          <a:blip r:embed="rId4"/>
          <a:stretch>
            <a:fillRect/>
          </a:stretch>
        </p:blipFill>
        <p:spPr>
          <a:xfrm>
            <a:off x="544944" y="1486670"/>
            <a:ext cx="2008806" cy="2820728"/>
          </a:xfrm>
          <a:prstGeom prst="rect">
            <a:avLst/>
          </a:prstGeom>
          <a:ln>
            <a:solidFill>
              <a:schemeClr val="tx1"/>
            </a:solidFill>
          </a:ln>
        </p:spPr>
      </p:pic>
      <p:sp>
        <p:nvSpPr>
          <p:cNvPr id="5" name="TextBox 4">
            <a:extLst>
              <a:ext uri="{FF2B5EF4-FFF2-40B4-BE49-F238E27FC236}">
                <a16:creationId xmlns:a16="http://schemas.microsoft.com/office/drawing/2014/main" id="{EA449168-1D54-9689-92FD-E69E9706CE78}"/>
              </a:ext>
            </a:extLst>
          </p:cNvPr>
          <p:cNvSpPr txBox="1"/>
          <p:nvPr/>
        </p:nvSpPr>
        <p:spPr>
          <a:xfrm>
            <a:off x="4389897" y="6227666"/>
            <a:ext cx="3391185" cy="523220"/>
          </a:xfrm>
          <a:prstGeom prst="rect">
            <a:avLst/>
          </a:prstGeom>
          <a:noFill/>
        </p:spPr>
        <p:txBody>
          <a:bodyPr wrap="none" rtlCol="0">
            <a:spAutoFit/>
          </a:bodyPr>
          <a:lstStyle/>
          <a:p>
            <a:pPr algn="ctr"/>
            <a:r>
              <a:rPr lang="en-US" sz="1400" b="1" i="1" dirty="0"/>
              <a:t>Access to hospitality area</a:t>
            </a:r>
          </a:p>
          <a:p>
            <a:pPr algn="ctr"/>
            <a:r>
              <a:rPr lang="en-US" sz="1400" i="1" dirty="0"/>
              <a:t>(note small river forming at end of track…)</a:t>
            </a:r>
          </a:p>
        </p:txBody>
      </p:sp>
      <p:sp>
        <p:nvSpPr>
          <p:cNvPr id="6" name="TextBox 5">
            <a:extLst>
              <a:ext uri="{FF2B5EF4-FFF2-40B4-BE49-F238E27FC236}">
                <a16:creationId xmlns:a16="http://schemas.microsoft.com/office/drawing/2014/main" id="{807B79CB-979F-422A-2F16-AD11C3BF3B17}"/>
              </a:ext>
            </a:extLst>
          </p:cNvPr>
          <p:cNvSpPr txBox="1"/>
          <p:nvPr/>
        </p:nvSpPr>
        <p:spPr>
          <a:xfrm>
            <a:off x="9043646" y="6227666"/>
            <a:ext cx="2105705" cy="307777"/>
          </a:xfrm>
          <a:prstGeom prst="rect">
            <a:avLst/>
          </a:prstGeom>
          <a:noFill/>
        </p:spPr>
        <p:txBody>
          <a:bodyPr wrap="none" rtlCol="0">
            <a:spAutoFit/>
          </a:bodyPr>
          <a:lstStyle/>
          <a:p>
            <a:r>
              <a:rPr lang="en-US" sz="1400" b="1" i="1" dirty="0"/>
              <a:t>Backstage area ramped</a:t>
            </a:r>
          </a:p>
        </p:txBody>
      </p:sp>
      <p:sp>
        <p:nvSpPr>
          <p:cNvPr id="7" name="TextBox 6">
            <a:extLst>
              <a:ext uri="{FF2B5EF4-FFF2-40B4-BE49-F238E27FC236}">
                <a16:creationId xmlns:a16="http://schemas.microsoft.com/office/drawing/2014/main" id="{FD5278F7-23CD-0917-F382-993BAC097C3F}"/>
              </a:ext>
            </a:extLst>
          </p:cNvPr>
          <p:cNvSpPr txBox="1"/>
          <p:nvPr/>
        </p:nvSpPr>
        <p:spPr>
          <a:xfrm>
            <a:off x="544944" y="4504117"/>
            <a:ext cx="3549384" cy="2246769"/>
          </a:xfrm>
          <a:prstGeom prst="rect">
            <a:avLst/>
          </a:prstGeom>
          <a:solidFill>
            <a:schemeClr val="accent6">
              <a:lumMod val="20000"/>
              <a:lumOff val="80000"/>
            </a:schemeClr>
          </a:solidFill>
          <a:ln>
            <a:solidFill>
              <a:schemeClr val="tx1"/>
            </a:solidFill>
          </a:ln>
        </p:spPr>
        <p:txBody>
          <a:bodyPr wrap="square" rtlCol="0">
            <a:spAutoFit/>
          </a:bodyPr>
          <a:lstStyle/>
          <a:p>
            <a:r>
              <a:rPr lang="en-US" sz="1400" b="1" dirty="0"/>
              <a:t>What happened?</a:t>
            </a:r>
          </a:p>
          <a:p>
            <a:endParaRPr lang="en-US" sz="1400" b="1" dirty="0"/>
          </a:p>
          <a:p>
            <a:r>
              <a:rPr lang="en-US" sz="1400" dirty="0"/>
              <a:t>On the final day of Cheltenham Jazz Festival 2024, during the final hour of performance our festival site experience a torrential downpour that turned an already waterlogged site into a muddy swimming pool. Due to our access infrastructure and mitigation planning we were able to </a:t>
            </a:r>
            <a:r>
              <a:rPr lang="en-US" sz="1400" dirty="0" err="1"/>
              <a:t>minimise</a:t>
            </a:r>
            <a:r>
              <a:rPr lang="en-US" sz="1400" dirty="0"/>
              <a:t> disruption and avoid site closure.</a:t>
            </a:r>
          </a:p>
        </p:txBody>
      </p:sp>
      <p:sp>
        <p:nvSpPr>
          <p:cNvPr id="9" name="Oval 8">
            <a:extLst>
              <a:ext uri="{FF2B5EF4-FFF2-40B4-BE49-F238E27FC236}">
                <a16:creationId xmlns:a16="http://schemas.microsoft.com/office/drawing/2014/main" id="{746E08A6-FFB2-7144-D481-079F95F7E524}"/>
              </a:ext>
            </a:extLst>
          </p:cNvPr>
          <p:cNvSpPr/>
          <p:nvPr/>
        </p:nvSpPr>
        <p:spPr>
          <a:xfrm>
            <a:off x="383177" y="3860799"/>
            <a:ext cx="2377440" cy="6433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B3FE3C5-7B41-C429-71E3-E89498FF1776}"/>
              </a:ext>
            </a:extLst>
          </p:cNvPr>
          <p:cNvSpPr txBox="1"/>
          <p:nvPr/>
        </p:nvSpPr>
        <p:spPr>
          <a:xfrm>
            <a:off x="2760617" y="3944092"/>
            <a:ext cx="1218295" cy="461665"/>
          </a:xfrm>
          <a:prstGeom prst="rect">
            <a:avLst/>
          </a:prstGeom>
          <a:noFill/>
        </p:spPr>
        <p:txBody>
          <a:bodyPr wrap="square" rtlCol="0">
            <a:spAutoFit/>
          </a:bodyPr>
          <a:lstStyle/>
          <a:p>
            <a:r>
              <a:rPr lang="en-US" sz="1200" dirty="0"/>
              <a:t>Thunderstorm happened here</a:t>
            </a:r>
          </a:p>
        </p:txBody>
      </p:sp>
      <p:sp>
        <p:nvSpPr>
          <p:cNvPr id="12" name="Oval 11">
            <a:extLst>
              <a:ext uri="{FF2B5EF4-FFF2-40B4-BE49-F238E27FC236}">
                <a16:creationId xmlns:a16="http://schemas.microsoft.com/office/drawing/2014/main" id="{AD770A4A-6B7C-452E-DDDE-F473B92AAF68}"/>
              </a:ext>
            </a:extLst>
          </p:cNvPr>
          <p:cNvSpPr/>
          <p:nvPr/>
        </p:nvSpPr>
        <p:spPr>
          <a:xfrm>
            <a:off x="360627" y="2574163"/>
            <a:ext cx="2377440" cy="6433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443FA3-141E-3923-BED8-19D8D2EA0F5C}"/>
              </a:ext>
            </a:extLst>
          </p:cNvPr>
          <p:cNvSpPr txBox="1"/>
          <p:nvPr/>
        </p:nvSpPr>
        <p:spPr>
          <a:xfrm>
            <a:off x="2738067" y="2664989"/>
            <a:ext cx="1218295" cy="461665"/>
          </a:xfrm>
          <a:prstGeom prst="rect">
            <a:avLst/>
          </a:prstGeom>
          <a:noFill/>
        </p:spPr>
        <p:txBody>
          <a:bodyPr wrap="square" rtlCol="0">
            <a:spAutoFit/>
          </a:bodyPr>
          <a:lstStyle/>
          <a:p>
            <a:r>
              <a:rPr lang="en-US" sz="1200" dirty="0"/>
              <a:t>Light rainfall happened here</a:t>
            </a:r>
          </a:p>
        </p:txBody>
      </p:sp>
    </p:spTree>
    <p:extLst>
      <p:ext uri="{BB962C8B-B14F-4D97-AF65-F5344CB8AC3E}">
        <p14:creationId xmlns:p14="http://schemas.microsoft.com/office/powerpoint/2010/main" val="13616821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4E326-1759-EF4E-60C0-E875D729BEEA}"/>
              </a:ext>
            </a:extLst>
          </p:cNvPr>
          <p:cNvSpPr txBox="1"/>
          <p:nvPr/>
        </p:nvSpPr>
        <p:spPr>
          <a:xfrm>
            <a:off x="262759" y="58846"/>
            <a:ext cx="11645462" cy="4924425"/>
          </a:xfrm>
          <a:prstGeom prst="rect">
            <a:avLst/>
          </a:prstGeom>
          <a:noFill/>
        </p:spPr>
        <p:txBody>
          <a:bodyPr wrap="square">
            <a:spAutoFit/>
          </a:bodyPr>
          <a:lstStyle/>
          <a:p>
            <a:r>
              <a:rPr lang="en-GB" sz="4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References</a:t>
            </a:r>
          </a:p>
          <a:p>
            <a:endParaRPr lang="en-GB" sz="4000" b="1" kern="100" dirty="0">
              <a:solidFill>
                <a:schemeClr val="accent3"/>
              </a:solidFill>
              <a:latin typeface="Aptos" panose="020B0004020202020204" pitchFamily="34" charset="0"/>
              <a:ea typeface="Aptos" panose="020B0004020202020204" pitchFamily="34" charset="0"/>
              <a:cs typeface="Times New Roman" panose="02020603050405020304" pitchFamily="18" charset="0"/>
            </a:endParaRPr>
          </a:p>
          <a:p>
            <a:endParaRPr lang="en-GB" sz="18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endParaRPr lang="en-GB" b="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https://unfccc.int/topics/adaptation-and-resilience/the-big-picture/introduction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https://juliesbicycle.com/news-opinion/reflections-how-can-cultural-organisations-adapt-to-climate-change/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https://www.usgs.gov/faqs/how-can-climate-change-affect-natural-disasters?qt-news_science_products=0#qt-news_science_products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https://juliesbicycle.com/news-opinion/green-events-code-of-pract/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https://juliesbicycle.com/our-work/creative-green/creative-climate-tools/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https://www.timeanddate.com/weather/uk/cheltenham/historic?month=6&amp;year=2023</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Included in Historical Data section.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Included in Historical Data section.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https://www.cheltenhamfestivals.com/green-cheltenham-festivals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https://juliesbicycle.com/news-opinion/reflections-how-can-cultural-organisations-adapt-to-climate-change/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9201917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872</TotalTime>
  <Words>1553</Words>
  <Application>Microsoft Macintosh PowerPoint</Application>
  <PresentationFormat>Widescreen</PresentationFormat>
  <Paragraphs>105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LANSLEY, Andrew</dc:creator>
  <cp:lastModifiedBy>LANSLEY, Andrew</cp:lastModifiedBy>
  <cp:revision>11</cp:revision>
  <dcterms:created xsi:type="dcterms:W3CDTF">2024-05-08T08:44:52Z</dcterms:created>
  <dcterms:modified xsi:type="dcterms:W3CDTF">2024-05-13T21:30:02Z</dcterms:modified>
</cp:coreProperties>
</file>